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tags/tag32.xml" ContentType="application/vnd.openxmlformats-officedocument.presentationml.tags+xml"/>
  <Override PartName="/ppt/notesSlides/notesSlide37.xml" ContentType="application/vnd.openxmlformats-officedocument.presentationml.notesSlide+xml"/>
  <Override PartName="/ppt/tags/tag33.xml" ContentType="application/vnd.openxmlformats-officedocument.presentationml.tags+xml"/>
  <Override PartName="/ppt/notesSlides/notesSlide38.xml" ContentType="application/vnd.openxmlformats-officedocument.presentationml.notesSlide+xml"/>
  <Override PartName="/ppt/tags/tag34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35.xml" ContentType="application/vnd.openxmlformats-officedocument.presentationml.tags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301" r:id="rId2"/>
    <p:sldId id="257" r:id="rId3"/>
    <p:sldId id="295" r:id="rId4"/>
    <p:sldId id="290" r:id="rId5"/>
    <p:sldId id="302" r:id="rId6"/>
    <p:sldId id="303" r:id="rId7"/>
    <p:sldId id="293" r:id="rId8"/>
    <p:sldId id="305" r:id="rId9"/>
    <p:sldId id="309" r:id="rId10"/>
    <p:sldId id="310" r:id="rId11"/>
    <p:sldId id="311" r:id="rId12"/>
    <p:sldId id="312" r:id="rId13"/>
    <p:sldId id="336" r:id="rId14"/>
    <p:sldId id="314" r:id="rId15"/>
    <p:sldId id="298" r:id="rId16"/>
    <p:sldId id="316" r:id="rId17"/>
    <p:sldId id="267" r:id="rId18"/>
    <p:sldId id="337" r:id="rId19"/>
    <p:sldId id="274" r:id="rId20"/>
    <p:sldId id="317" r:id="rId21"/>
    <p:sldId id="338" r:id="rId22"/>
    <p:sldId id="330" r:id="rId23"/>
    <p:sldId id="318" r:id="rId24"/>
    <p:sldId id="320" r:id="rId25"/>
    <p:sldId id="331" r:id="rId26"/>
    <p:sldId id="321" r:id="rId27"/>
    <p:sldId id="322" r:id="rId28"/>
    <p:sldId id="323" r:id="rId29"/>
    <p:sldId id="325" r:id="rId30"/>
    <p:sldId id="334" r:id="rId31"/>
    <p:sldId id="326" r:id="rId32"/>
    <p:sldId id="327" r:id="rId33"/>
    <p:sldId id="328" r:id="rId34"/>
    <p:sldId id="339" r:id="rId35"/>
    <p:sldId id="340" r:id="rId36"/>
    <p:sldId id="341" r:id="rId37"/>
    <p:sldId id="342" r:id="rId38"/>
    <p:sldId id="343" r:id="rId39"/>
    <p:sldId id="275" r:id="rId40"/>
    <p:sldId id="299" r:id="rId41"/>
    <p:sldId id="329" r:id="rId42"/>
    <p:sldId id="335" r:id="rId43"/>
    <p:sldId id="289" r:id="rId44"/>
    <p:sldId id="288" r:id="rId45"/>
  </p:sldIdLst>
  <p:sldSz cx="9144000" cy="5143500" type="screen16x9"/>
  <p:notesSz cx="6858000" cy="9144000"/>
  <p:embeddedFontLst>
    <p:embeddedFont>
      <p:font typeface="等线 Light" panose="02010600030101010101" pitchFamily="2" charset="-122"/>
      <p:regular r:id="rId47"/>
    </p:embeddedFont>
    <p:embeddedFont>
      <p:font typeface="微软雅黑" panose="020B0503020204020204" pitchFamily="34" charset="-122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方正兰亭细黑_GBK" panose="02010600030101010101" charset="-122"/>
      <p:regular r:id="rId54"/>
    </p:embeddedFont>
    <p:embeddedFont>
      <p:font typeface="Watford DB"/>
      <p:regular r:id="rId55"/>
    </p:embeddedFont>
  </p:embeddedFontLst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雪冰" initials="张雪冰" lastIdx="1" clrIdx="0">
    <p:extLst>
      <p:ext uri="{19B8F6BF-5375-455C-9EA6-DF929625EA0E}">
        <p15:presenceInfo xmlns:p15="http://schemas.microsoft.com/office/powerpoint/2012/main" userId="张雪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589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0" autoAdjust="0"/>
    <p:restoredTop sz="94660"/>
  </p:normalViewPr>
  <p:slideViewPr>
    <p:cSldViewPr snapToGrid="0">
      <p:cViewPr varScale="1">
        <p:scale>
          <a:sx n="84" d="100"/>
          <a:sy n="84" d="100"/>
        </p:scale>
        <p:origin x="86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7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43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776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21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83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591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251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973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03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35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6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344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593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73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33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559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53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337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73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913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18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653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892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916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47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8244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84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2019/6/4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5384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811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236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355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29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565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6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013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2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5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316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7" r:id="rId17"/>
    <p:sldLayoutId id="2147483668" r:id="rId18"/>
    <p:sldLayoutId id="2147483669" r:id="rId19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44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64" y="15363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 smtClean="0"/>
              <a:t>延时文字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2349113" y="3309841"/>
            <a:ext cx="439172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11463" y="3272701"/>
            <a:ext cx="2027169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24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中国海洋大学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530" y="2611207"/>
            <a:ext cx="6201036" cy="646303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棉花图像自动分级系统答辩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381" y="3751322"/>
            <a:ext cx="387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信息科学与工程学院      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级保密管理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3931" y="4059099"/>
            <a:ext cx="3017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答辩人：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张雪冰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导师：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董军宇</a:t>
            </a:r>
          </a:p>
        </p:txBody>
      </p:sp>
      <p:pic>
        <p:nvPicPr>
          <p:cNvPr id="37" name="图片 36" descr="OUC_Logo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834" y="462934"/>
            <a:ext cx="1901422" cy="1611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32154" y="179525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卷积池化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40824" y="1911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化操作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" y="854417"/>
            <a:ext cx="3869136" cy="343466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1" y="854416"/>
            <a:ext cx="3782422" cy="3434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725366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57990" y="194114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99129" y="19180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标准卷积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25" y="1184597"/>
            <a:ext cx="6798949" cy="27743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02359" y="4072051"/>
            <a:ext cx="2553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kern="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D*N*A</a:t>
            </a:r>
            <a:r>
              <a:rPr lang="en-US" altLang="zh-CN" sz="3600" kern="0" baseline="-2500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r>
              <a:rPr lang="en-US" altLang="zh-CN" sz="36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*</a:t>
            </a:r>
            <a:r>
              <a:rPr lang="en-US" altLang="zh-CN" sz="3600" kern="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A</a:t>
            </a:r>
            <a:r>
              <a:rPr lang="en-US" altLang="zh-CN" sz="3600" kern="0" baseline="-2500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11346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61019" y="205195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68914" y="31691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08276" y="20223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深度可分离卷积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3" y="723289"/>
            <a:ext cx="5337810" cy="1848461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3" y="2571750"/>
            <a:ext cx="5337810" cy="159876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896487" y="698749"/>
            <a:ext cx="31376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标准卷积中将输入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通道对应的第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通道，并将通道计算结果相加，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通道；而深度卷积中将输入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卷积核，产生输出特征的第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6086" y="4336897"/>
            <a:ext cx="4049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1*D*A</a:t>
            </a:r>
            <a:r>
              <a:rPr lang="en-US" altLang="zh-CN" sz="3200" kern="0" baseline="-25000" dirty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r>
              <a:rPr lang="en-US" altLang="zh-CN" sz="32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*A</a:t>
            </a:r>
            <a:r>
              <a:rPr lang="en-US" altLang="zh-CN" sz="3200" kern="0" baseline="-25000" dirty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r>
              <a:rPr lang="en-US" altLang="zh-CN" sz="32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+1*1*D*N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64452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68385" y="257631"/>
            <a:ext cx="1" cy="246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52694" y="206330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2" y="2115277"/>
            <a:ext cx="8373581" cy="1478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804220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8" y="369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68385" y="257631"/>
            <a:ext cx="1" cy="246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52694" y="206330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8" y="713584"/>
            <a:ext cx="3831112" cy="4431121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28" y="2137357"/>
            <a:ext cx="3048000" cy="1162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633036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7542" y="1418759"/>
            <a:ext cx="4259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实验过程与结果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第四部分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23535" y="24734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2648" y="352019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5732" y="2490765"/>
            <a:ext cx="77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98101" y="352019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9647" y="250091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129647" y="357644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23536" y="304349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训练过程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5732" y="3043493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29647" y="309077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138233" y="289047"/>
            <a:ext cx="0" cy="249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3072" y="213715"/>
            <a:ext cx="12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1609" y="213715"/>
            <a:ext cx="1302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原始图像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" y="834459"/>
            <a:ext cx="1859574" cy="18595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07" y="2904377"/>
            <a:ext cx="1967169" cy="19671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98" y="2878460"/>
            <a:ext cx="1993086" cy="19930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62" y="834459"/>
            <a:ext cx="1838281" cy="18382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219" y="2904377"/>
            <a:ext cx="1993086" cy="19930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16" y="808542"/>
            <a:ext cx="1838281" cy="183828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13" y="834459"/>
            <a:ext cx="1859574" cy="185957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8682" y="2186082"/>
            <a:ext cx="193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Good 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92611" y="2162477"/>
            <a:ext cx="193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Strict 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91848" y="2156686"/>
            <a:ext cx="1128108" cy="40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61843" y="1854701"/>
            <a:ext cx="2352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Strict Low  </a:t>
            </a:r>
          </a:p>
          <a:p>
            <a:r>
              <a:rPr lang="en-US" altLang="zh-CN" sz="2000" b="1" dirty="0" smtClean="0">
                <a:solidFill>
                  <a:schemeClr val="bg1"/>
                </a:solidFill>
              </a:rPr>
              <a:t>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41191" y="4416822"/>
            <a:ext cx="173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Low 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67453" y="4178102"/>
            <a:ext cx="1932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Strict Good Ordinary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05242" y="4416822"/>
            <a:ext cx="193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Good Ordinary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09975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83591" y="2063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273433" y="30208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5" name="图片 3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5"/>
          <a:stretch/>
        </p:blipFill>
        <p:spPr>
          <a:xfrm>
            <a:off x="177668" y="751338"/>
            <a:ext cx="2213248" cy="2103829"/>
          </a:xfrm>
          <a:prstGeom prst="rect">
            <a:avLst/>
          </a:prstGeom>
        </p:spPr>
      </p:pic>
      <p:pic>
        <p:nvPicPr>
          <p:cNvPr id="36" name="图片 3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" y="3088963"/>
            <a:ext cx="1619949" cy="1806546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2639058" y="641789"/>
            <a:ext cx="35248" cy="45017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26"/>
          <a:stretch/>
        </p:blipFill>
        <p:spPr>
          <a:xfrm>
            <a:off x="2929615" y="1176140"/>
            <a:ext cx="2519464" cy="315374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728996" y="624114"/>
            <a:ext cx="0" cy="4519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3" b="36959"/>
          <a:stretch/>
        </p:blipFill>
        <p:spPr>
          <a:xfrm>
            <a:off x="6014287" y="710230"/>
            <a:ext cx="2818324" cy="2272160"/>
          </a:xfrm>
          <a:prstGeom prst="rect">
            <a:avLst/>
          </a:prstGeom>
        </p:spPr>
      </p:pic>
      <p:pic>
        <p:nvPicPr>
          <p:cNvPr id="43" name="图片 42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3" t="2528" r="-1"/>
          <a:stretch/>
        </p:blipFill>
        <p:spPr>
          <a:xfrm>
            <a:off x="6456784" y="3093091"/>
            <a:ext cx="1933330" cy="1847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03687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138233" y="289047"/>
            <a:ext cx="0" cy="249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3072" y="213715"/>
            <a:ext cx="12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1608" y="213715"/>
            <a:ext cx="227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数据处理核心函数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0" y="1038789"/>
            <a:ext cx="3791446" cy="3442852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32" y="1142740"/>
            <a:ext cx="4692287" cy="3234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033303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8992" y="210151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模型配置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1629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772690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82423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921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532608" y="1813351"/>
            <a:ext cx="115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91288" y="1798634"/>
            <a:ext cx="166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atch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30246" y="18117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迭代轮数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90217" y="17907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42" name="椭圆 41"/>
          <p:cNvSpPr/>
          <p:nvPr/>
        </p:nvSpPr>
        <p:spPr>
          <a:xfrm>
            <a:off x="4575050" y="3090427"/>
            <a:ext cx="500908" cy="500908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717380" y="331473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552263" y="33150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255929" y="343343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175518" y="331975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062244" y="3312252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553278" y="344365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850333" y="3346863"/>
            <a:ext cx="250454" cy="25045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726981" y="331345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151556" y="332151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359742" y="3370647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900741" y="313095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070359" y="3443943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506355" y="316705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206031" y="3258897"/>
            <a:ext cx="322151" cy="32215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075958" y="331163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206867" y="331496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21657" y="344619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2772349" y="313169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690644" y="336803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193490" y="3174245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730460" y="330567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3" name="TextBox 37"/>
          <p:cNvSpPr txBox="1"/>
          <p:nvPr/>
        </p:nvSpPr>
        <p:spPr>
          <a:xfrm>
            <a:off x="1548248" y="2324627"/>
            <a:ext cx="164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0.005</a:t>
            </a:r>
          </a:p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0.00001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37"/>
          <p:cNvSpPr txBox="1"/>
          <p:nvPr/>
        </p:nvSpPr>
        <p:spPr>
          <a:xfrm>
            <a:off x="3407338" y="2422142"/>
            <a:ext cx="115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37"/>
          <p:cNvSpPr txBox="1"/>
          <p:nvPr/>
        </p:nvSpPr>
        <p:spPr>
          <a:xfrm>
            <a:off x="4821000" y="2430823"/>
            <a:ext cx="115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37"/>
          <p:cNvSpPr txBox="1"/>
          <p:nvPr/>
        </p:nvSpPr>
        <p:spPr>
          <a:xfrm>
            <a:off x="6284920" y="2396856"/>
            <a:ext cx="185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RMSProp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83235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主目录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046519" y="212736"/>
            <a:ext cx="1620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91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1251" y="2836786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36232" y="1544825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98782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555900" y="40843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187483" y="4068358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实验过程与结果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994587" y="83590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03873" y="1165930"/>
            <a:ext cx="2450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BACKGROUND OF </a:t>
            </a:r>
          </a:p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SUBJECT AND CONTENT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749706" y="4417978"/>
            <a:ext cx="259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PROCESS AND RESULT OF </a:t>
            </a:r>
          </a:p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EXPRIMENT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89064" y="1171178"/>
            <a:ext cx="103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45" name="TextBox 22"/>
          <p:cNvSpPr txBox="1"/>
          <p:nvPr/>
        </p:nvSpPr>
        <p:spPr>
          <a:xfrm>
            <a:off x="2426188" y="4510310"/>
            <a:ext cx="1776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THEORETICAL BASIS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85595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pic>
        <p:nvPicPr>
          <p:cNvPr id="11" name="图片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43102" r="42267" b="13197"/>
          <a:stretch/>
        </p:blipFill>
        <p:spPr bwMode="auto">
          <a:xfrm>
            <a:off x="498631" y="1207367"/>
            <a:ext cx="3575003" cy="3207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10" y="1012190"/>
            <a:ext cx="4572000" cy="155956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10" y="3061406"/>
            <a:ext cx="4572000" cy="15360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133481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87863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389413" y="753966"/>
            <a:ext cx="6008913" cy="24468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_concact_features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(conv_output):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取出每一层卷积核的个数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 = conv_output.get_shape().as_list()[-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进行切割，取得每一个卷积核上的特征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 = tf.split(conv_output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axis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组成一个正方形矩阵，按照其平方数进行组合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concact_size 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(math.sqrt(num_or_size_splits) /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all_concact 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None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(concact_size):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row_concact = each_convs[i * concact_size]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(concact_size -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row_concact = tf.concat([row_concact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each_convs[i * concact_size + j +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==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all_concact = row_concact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all_concact = tf.concat([all_concact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row_concact]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all_concact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739066" y="3367833"/>
            <a:ext cx="5343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_concact_logits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(conv_output):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取出每一层卷积核的个数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 = conv_output.get_shape().as_list()[-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进行切割，取得每一个卷积核上的特征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 = tf.split(conv_output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axis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进行拼接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all_concact = each_convs[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(num_or_size_splits-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all_concact = tf.concat([all_concact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each_convs[i+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all_concact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64674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2712" y="192540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107"/>
          <p:cNvSpPr/>
          <p:nvPr/>
        </p:nvSpPr>
        <p:spPr>
          <a:xfrm rot="5400000">
            <a:off x="3864548" y="2187256"/>
            <a:ext cx="2575331" cy="1161081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4723965" y="3100168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089505" y="1389120"/>
            <a:ext cx="1161081" cy="2666129"/>
            <a:chOff x="4013612" y="985436"/>
            <a:chExt cx="1443428" cy="3314468"/>
          </a:xfrm>
        </p:grpSpPr>
        <p:sp>
          <p:nvSpPr>
            <p:cNvPr id="113" name="圆角矩形 112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圆角矩形 113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椭圆 114"/>
          <p:cNvSpPr/>
          <p:nvPr/>
        </p:nvSpPr>
        <p:spPr>
          <a:xfrm>
            <a:off x="3232749" y="3093288"/>
            <a:ext cx="899981" cy="89998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3089505" y="1756678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Watford DB" pitchFamily="2" charset="0"/>
                <a:ea typeface="造字工房劲黑（非商用）常规体" pitchFamily="50" charset="-122"/>
              </a:rPr>
              <a:t>非均衡</a:t>
            </a:r>
            <a:endParaRPr lang="en-US" altLang="zh-CN" sz="2800" b="1" dirty="0" smtClean="0">
              <a:latin typeface="Watford DB" pitchFamily="2" charset="0"/>
              <a:ea typeface="造字工房劲黑（非商用）常规体" pitchFamily="50" charset="-122"/>
            </a:endParaRPr>
          </a:p>
          <a:p>
            <a:r>
              <a:rPr lang="zh-CN" altLang="en-US" sz="2800" b="1" dirty="0" smtClean="0">
                <a:latin typeface="Watford DB" pitchFamily="2" charset="0"/>
                <a:ea typeface="造字工房劲黑（非商用）常规体" pitchFamily="50" charset="-122"/>
              </a:rPr>
              <a:t>分布</a:t>
            </a:r>
            <a:endParaRPr lang="zh-CN" altLang="en-US" sz="2800" b="1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7" name="TextBox 123"/>
          <p:cNvSpPr txBox="1"/>
          <p:nvPr/>
        </p:nvSpPr>
        <p:spPr>
          <a:xfrm>
            <a:off x="4670739" y="1780783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均衡</a:t>
            </a:r>
            <a:endParaRPr lang="en-US" altLang="zh-CN" sz="2800" b="1" dirty="0" smtClean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分布</a:t>
            </a:r>
            <a:endParaRPr lang="zh-CN" altLang="en-US" sz="2800" b="1" dirty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38" name="TextBox 21"/>
          <p:cNvSpPr txBox="1"/>
          <p:nvPr/>
        </p:nvSpPr>
        <p:spPr>
          <a:xfrm>
            <a:off x="731157" y="1221871"/>
            <a:ext cx="663303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gm</a:t>
            </a: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go</a:t>
            </a: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lm</a:t>
            </a: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</a:t>
            </a:r>
          </a:p>
          <a:p>
            <a:pPr algn="just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sgo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slm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sm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21"/>
          <p:cNvSpPr txBox="1"/>
          <p:nvPr/>
        </p:nvSpPr>
        <p:spPr>
          <a:xfrm>
            <a:off x="6053841" y="2022033"/>
            <a:ext cx="182869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各个类别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均为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850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58220" y="1247090"/>
            <a:ext cx="132306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847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821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833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847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835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848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855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333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890234"/>
              </p:ext>
            </p:extLst>
          </p:nvPr>
        </p:nvGraphicFramePr>
        <p:xfrm>
          <a:off x="824501" y="1238416"/>
          <a:ext cx="7286625" cy="3491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4217">
                  <a:extLst>
                    <a:ext uri="{9D8B030D-6E8A-4147-A177-3AD203B41FA5}">
                      <a16:colId xmlns:a16="http://schemas.microsoft.com/office/drawing/2014/main" val="1300275210"/>
                    </a:ext>
                  </a:extLst>
                </a:gridCol>
                <a:gridCol w="722066">
                  <a:extLst>
                    <a:ext uri="{9D8B030D-6E8A-4147-A177-3AD203B41FA5}">
                      <a16:colId xmlns:a16="http://schemas.microsoft.com/office/drawing/2014/main" val="3705400110"/>
                    </a:ext>
                  </a:extLst>
                </a:gridCol>
                <a:gridCol w="728141">
                  <a:extLst>
                    <a:ext uri="{9D8B030D-6E8A-4147-A177-3AD203B41FA5}">
                      <a16:colId xmlns:a16="http://schemas.microsoft.com/office/drawing/2014/main" val="997725292"/>
                    </a:ext>
                  </a:extLst>
                </a:gridCol>
                <a:gridCol w="728141">
                  <a:extLst>
                    <a:ext uri="{9D8B030D-6E8A-4147-A177-3AD203B41FA5}">
                      <a16:colId xmlns:a16="http://schemas.microsoft.com/office/drawing/2014/main" val="2247176094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1938220261"/>
                    </a:ext>
                  </a:extLst>
                </a:gridCol>
                <a:gridCol w="687538">
                  <a:extLst>
                    <a:ext uri="{9D8B030D-6E8A-4147-A177-3AD203B41FA5}">
                      <a16:colId xmlns:a16="http://schemas.microsoft.com/office/drawing/2014/main" val="3458800150"/>
                    </a:ext>
                  </a:extLst>
                </a:gridCol>
                <a:gridCol w="770482">
                  <a:extLst>
                    <a:ext uri="{9D8B030D-6E8A-4147-A177-3AD203B41FA5}">
                      <a16:colId xmlns:a16="http://schemas.microsoft.com/office/drawing/2014/main" val="30800296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3447769586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3712982416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1928762277"/>
                    </a:ext>
                  </a:extLst>
                </a:gridCol>
              </a:tblGrid>
              <a:tr h="4745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标签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gm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go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总数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919490278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797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0.9376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77628655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836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1570984910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0.9458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999607575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922487053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859041228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0.9388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878433798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0.9706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319909167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747474" y="658756"/>
            <a:ext cx="5487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均衡分类</a:t>
            </a:r>
            <a:r>
              <a:rPr lang="zh-CN" altLang="en-US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精度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测试集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准确率</a:t>
            </a:r>
            <a:r>
              <a:rPr lang="en-US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94.1667%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49999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7239" y="178616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7474" y="658756"/>
            <a:ext cx="52349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数据均衡分类</a:t>
            </a:r>
            <a:r>
              <a:rPr lang="zh-CN" altLang="en-US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精度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测试集准确率</a:t>
            </a:r>
            <a:r>
              <a:rPr lang="en-US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96%</a:t>
            </a:r>
            <a:r>
              <a:rPr lang="zh-CN" altLang="zh-CN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05039"/>
              </p:ext>
            </p:extLst>
          </p:nvPr>
        </p:nvGraphicFramePr>
        <p:xfrm>
          <a:off x="731519" y="1211975"/>
          <a:ext cx="7520942" cy="3428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1557">
                  <a:extLst>
                    <a:ext uri="{9D8B030D-6E8A-4147-A177-3AD203B41FA5}">
                      <a16:colId xmlns:a16="http://schemas.microsoft.com/office/drawing/2014/main" val="3051487753"/>
                    </a:ext>
                  </a:extLst>
                </a:gridCol>
                <a:gridCol w="734537">
                  <a:extLst>
                    <a:ext uri="{9D8B030D-6E8A-4147-A177-3AD203B41FA5}">
                      <a16:colId xmlns:a16="http://schemas.microsoft.com/office/drawing/2014/main" val="1241066548"/>
                    </a:ext>
                  </a:extLst>
                </a:gridCol>
                <a:gridCol w="741703">
                  <a:extLst>
                    <a:ext uri="{9D8B030D-6E8A-4147-A177-3AD203B41FA5}">
                      <a16:colId xmlns:a16="http://schemas.microsoft.com/office/drawing/2014/main" val="95942959"/>
                    </a:ext>
                  </a:extLst>
                </a:gridCol>
                <a:gridCol w="741703">
                  <a:extLst>
                    <a:ext uri="{9D8B030D-6E8A-4147-A177-3AD203B41FA5}">
                      <a16:colId xmlns:a16="http://schemas.microsoft.com/office/drawing/2014/main" val="438539421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2392598147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1355555922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3585866148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1637332117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1271722545"/>
                    </a:ext>
                  </a:extLst>
                </a:gridCol>
                <a:gridCol w="838447">
                  <a:extLst>
                    <a:ext uri="{9D8B030D-6E8A-4147-A177-3AD203B41FA5}">
                      <a16:colId xmlns:a16="http://schemas.microsoft.com/office/drawing/2014/main" val="2794033971"/>
                    </a:ext>
                  </a:extLst>
                </a:gridCol>
              </a:tblGrid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标签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总数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887012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140532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802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045853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30871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469884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783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345532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0.9482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229923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0.9776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80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2754935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7239" y="182652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28750" y="1279089"/>
            <a:ext cx="57035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非均衡分布时，各个类别相对均衡分布时数量较少，从表中结果可知，其识别准确率均有一定程度的下降，由此可知，数据集的规模大小与数据是否均衡分布对模型的精度影响较大，数据集规模越大，数据均衡分布，模型的精度也会随之提高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29693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81136" y="151337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6402" y="624114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/>
              <a:t>重训练</a:t>
            </a:r>
            <a:r>
              <a:rPr lang="en-US" altLang="zh-CN" b="1" dirty="0"/>
              <a:t>11-13</a:t>
            </a:r>
            <a:r>
              <a:rPr lang="zh-CN" altLang="zh-CN" b="1" dirty="0"/>
              <a:t>卷积层、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/>
              <a:t>97.5%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864940"/>
              </p:ext>
            </p:extLst>
          </p:nvPr>
        </p:nvGraphicFramePr>
        <p:xfrm>
          <a:off x="646880" y="1166583"/>
          <a:ext cx="7708452" cy="3634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0293">
                  <a:extLst>
                    <a:ext uri="{9D8B030D-6E8A-4147-A177-3AD203B41FA5}">
                      <a16:colId xmlns:a16="http://schemas.microsoft.com/office/drawing/2014/main" val="3164764132"/>
                    </a:ext>
                  </a:extLst>
                </a:gridCol>
                <a:gridCol w="752850">
                  <a:extLst>
                    <a:ext uri="{9D8B030D-6E8A-4147-A177-3AD203B41FA5}">
                      <a16:colId xmlns:a16="http://schemas.microsoft.com/office/drawing/2014/main" val="1801139059"/>
                    </a:ext>
                  </a:extLst>
                </a:gridCol>
                <a:gridCol w="760194">
                  <a:extLst>
                    <a:ext uri="{9D8B030D-6E8A-4147-A177-3AD203B41FA5}">
                      <a16:colId xmlns:a16="http://schemas.microsoft.com/office/drawing/2014/main" val="1237807044"/>
                    </a:ext>
                  </a:extLst>
                </a:gridCol>
                <a:gridCol w="760194">
                  <a:extLst>
                    <a:ext uri="{9D8B030D-6E8A-4147-A177-3AD203B41FA5}">
                      <a16:colId xmlns:a16="http://schemas.microsoft.com/office/drawing/2014/main" val="60719192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532673431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636943142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2190837795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2627294289"/>
                    </a:ext>
                  </a:extLst>
                </a:gridCol>
                <a:gridCol w="761114">
                  <a:extLst>
                    <a:ext uri="{9D8B030D-6E8A-4147-A177-3AD203B41FA5}">
                      <a16:colId xmlns:a16="http://schemas.microsoft.com/office/drawing/2014/main" val="3831339025"/>
                    </a:ext>
                  </a:extLst>
                </a:gridCol>
                <a:gridCol w="859351">
                  <a:extLst>
                    <a:ext uri="{9D8B030D-6E8A-4147-A177-3AD203B41FA5}">
                      <a16:colId xmlns:a16="http://schemas.microsoft.com/office/drawing/2014/main" val="1543686026"/>
                    </a:ext>
                  </a:extLst>
                </a:gridCol>
              </a:tblGrid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标签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8372424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0.9553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976957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2508032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4403509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0.9859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341457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4662734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1723121"/>
                  </a:ext>
                </a:extLst>
              </a:tr>
              <a:tr h="454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201573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9040788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69260" y="163213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6402" y="624114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/>
              <a:t>重</a:t>
            </a:r>
            <a:r>
              <a:rPr lang="zh-CN" altLang="zh-CN" b="1" dirty="0" smtClean="0"/>
              <a:t>训练</a:t>
            </a:r>
            <a:r>
              <a:rPr lang="en-US" altLang="zh-CN" b="1" dirty="0"/>
              <a:t>8</a:t>
            </a:r>
            <a:r>
              <a:rPr lang="en-US" altLang="zh-CN" b="1" dirty="0" smtClean="0"/>
              <a:t>-13</a:t>
            </a:r>
            <a:r>
              <a:rPr lang="zh-CN" altLang="zh-CN" b="1" dirty="0"/>
              <a:t>卷积层、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/>
              <a:t>97.5%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89836"/>
              </p:ext>
            </p:extLst>
          </p:nvPr>
        </p:nvGraphicFramePr>
        <p:xfrm>
          <a:off x="646880" y="1131945"/>
          <a:ext cx="7605581" cy="3611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0014">
                  <a:extLst>
                    <a:ext uri="{9D8B030D-6E8A-4147-A177-3AD203B41FA5}">
                      <a16:colId xmlns:a16="http://schemas.microsoft.com/office/drawing/2014/main" val="1128588198"/>
                    </a:ext>
                  </a:extLst>
                </a:gridCol>
                <a:gridCol w="742804">
                  <a:extLst>
                    <a:ext uri="{9D8B030D-6E8A-4147-A177-3AD203B41FA5}">
                      <a16:colId xmlns:a16="http://schemas.microsoft.com/office/drawing/2014/main" val="455739341"/>
                    </a:ext>
                  </a:extLst>
                </a:gridCol>
                <a:gridCol w="750050">
                  <a:extLst>
                    <a:ext uri="{9D8B030D-6E8A-4147-A177-3AD203B41FA5}">
                      <a16:colId xmlns:a16="http://schemas.microsoft.com/office/drawing/2014/main" val="3993756670"/>
                    </a:ext>
                  </a:extLst>
                </a:gridCol>
                <a:gridCol w="750050">
                  <a:extLst>
                    <a:ext uri="{9D8B030D-6E8A-4147-A177-3AD203B41FA5}">
                      <a16:colId xmlns:a16="http://schemas.microsoft.com/office/drawing/2014/main" val="4120591993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2545149918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2639308826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4184246166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1657164454"/>
                    </a:ext>
                  </a:extLst>
                </a:gridCol>
                <a:gridCol w="750956">
                  <a:extLst>
                    <a:ext uri="{9D8B030D-6E8A-4147-A177-3AD203B41FA5}">
                      <a16:colId xmlns:a16="http://schemas.microsoft.com/office/drawing/2014/main" val="40601407"/>
                    </a:ext>
                  </a:extLst>
                </a:gridCol>
                <a:gridCol w="847883">
                  <a:extLst>
                    <a:ext uri="{9D8B030D-6E8A-4147-A177-3AD203B41FA5}">
                      <a16:colId xmlns:a16="http://schemas.microsoft.com/office/drawing/2014/main" val="4037914585"/>
                    </a:ext>
                  </a:extLst>
                </a:gridCol>
              </a:tblGrid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总数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9108934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4586915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587528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0.9529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7761420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8218246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0.9953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037907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9037573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0.9871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34881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4550284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93011" y="15150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6402" y="624114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/>
              <a:t>重</a:t>
            </a:r>
            <a:r>
              <a:rPr lang="zh-CN" altLang="zh-CN" b="1" dirty="0" smtClean="0"/>
              <a:t>训练</a:t>
            </a:r>
            <a:r>
              <a:rPr lang="en-US" altLang="zh-CN" b="1" dirty="0" smtClean="0"/>
              <a:t>5-13</a:t>
            </a:r>
            <a:r>
              <a:rPr lang="zh-CN" altLang="zh-CN" b="1" dirty="0"/>
              <a:t>卷积层、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 smtClean="0"/>
              <a:t>97.33%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8012"/>
              </p:ext>
            </p:extLst>
          </p:nvPr>
        </p:nvGraphicFramePr>
        <p:xfrm>
          <a:off x="646879" y="1175725"/>
          <a:ext cx="7537000" cy="3533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3161">
                  <a:extLst>
                    <a:ext uri="{9D8B030D-6E8A-4147-A177-3AD203B41FA5}">
                      <a16:colId xmlns:a16="http://schemas.microsoft.com/office/drawing/2014/main" val="1658175202"/>
                    </a:ext>
                  </a:extLst>
                </a:gridCol>
                <a:gridCol w="736105">
                  <a:extLst>
                    <a:ext uri="{9D8B030D-6E8A-4147-A177-3AD203B41FA5}">
                      <a16:colId xmlns:a16="http://schemas.microsoft.com/office/drawing/2014/main" val="1698275891"/>
                    </a:ext>
                  </a:extLst>
                </a:gridCol>
                <a:gridCol w="743289">
                  <a:extLst>
                    <a:ext uri="{9D8B030D-6E8A-4147-A177-3AD203B41FA5}">
                      <a16:colId xmlns:a16="http://schemas.microsoft.com/office/drawing/2014/main" val="2088658903"/>
                    </a:ext>
                  </a:extLst>
                </a:gridCol>
                <a:gridCol w="743289">
                  <a:extLst>
                    <a:ext uri="{9D8B030D-6E8A-4147-A177-3AD203B41FA5}">
                      <a16:colId xmlns:a16="http://schemas.microsoft.com/office/drawing/2014/main" val="3771234199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89828429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2901999225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512632885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3404601919"/>
                    </a:ext>
                  </a:extLst>
                </a:gridCol>
                <a:gridCol w="744184">
                  <a:extLst>
                    <a:ext uri="{9D8B030D-6E8A-4147-A177-3AD203B41FA5}">
                      <a16:colId xmlns:a16="http://schemas.microsoft.com/office/drawing/2014/main" val="939331687"/>
                    </a:ext>
                  </a:extLst>
                </a:gridCol>
                <a:gridCol w="840236">
                  <a:extLst>
                    <a:ext uri="{9D8B030D-6E8A-4147-A177-3AD203B41FA5}">
                      <a16:colId xmlns:a16="http://schemas.microsoft.com/office/drawing/2014/main" val="3628105694"/>
                    </a:ext>
                  </a:extLst>
                </a:gridCol>
              </a:tblGrid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4852756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0.9871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811077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0584606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747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1081038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779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0.9164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9872106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0.9965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2964899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144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0.8306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4784723"/>
                  </a:ext>
                </a:extLst>
              </a:tr>
              <a:tr h="44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0.9635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886759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9247021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93011" y="166090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4960" y="722450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/>
              <a:t>重</a:t>
            </a:r>
            <a:r>
              <a:rPr lang="zh-CN" altLang="en-US" b="1" dirty="0" smtClean="0"/>
              <a:t>训练完整模型</a:t>
            </a:r>
            <a:r>
              <a:rPr lang="zh-CN" altLang="zh-CN" b="1" dirty="0" smtClean="0"/>
              <a:t>分类</a:t>
            </a:r>
            <a:r>
              <a:rPr lang="zh-CN" altLang="zh-CN" b="1" dirty="0"/>
              <a:t>结果（测试集准确率</a:t>
            </a:r>
            <a:r>
              <a:rPr lang="en-US" altLang="zh-CN" b="1" dirty="0" smtClean="0"/>
              <a:t>95.33%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16533"/>
              </p:ext>
            </p:extLst>
          </p:nvPr>
        </p:nvGraphicFramePr>
        <p:xfrm>
          <a:off x="646880" y="1328615"/>
          <a:ext cx="7594148" cy="3289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872">
                  <a:extLst>
                    <a:ext uri="{9D8B030D-6E8A-4147-A177-3AD203B41FA5}">
                      <a16:colId xmlns:a16="http://schemas.microsoft.com/office/drawing/2014/main" val="256892444"/>
                    </a:ext>
                  </a:extLst>
                </a:gridCol>
                <a:gridCol w="741687">
                  <a:extLst>
                    <a:ext uri="{9D8B030D-6E8A-4147-A177-3AD203B41FA5}">
                      <a16:colId xmlns:a16="http://schemas.microsoft.com/office/drawing/2014/main" val="2656963311"/>
                    </a:ext>
                  </a:extLst>
                </a:gridCol>
                <a:gridCol w="748923">
                  <a:extLst>
                    <a:ext uri="{9D8B030D-6E8A-4147-A177-3AD203B41FA5}">
                      <a16:colId xmlns:a16="http://schemas.microsoft.com/office/drawing/2014/main" val="1736969780"/>
                    </a:ext>
                  </a:extLst>
                </a:gridCol>
                <a:gridCol w="748923">
                  <a:extLst>
                    <a:ext uri="{9D8B030D-6E8A-4147-A177-3AD203B41FA5}">
                      <a16:colId xmlns:a16="http://schemas.microsoft.com/office/drawing/2014/main" val="1873893630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689241699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1520451527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1028837540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92411259"/>
                    </a:ext>
                  </a:extLst>
                </a:gridCol>
                <a:gridCol w="749827">
                  <a:extLst>
                    <a:ext uri="{9D8B030D-6E8A-4147-A177-3AD203B41FA5}">
                      <a16:colId xmlns:a16="http://schemas.microsoft.com/office/drawing/2014/main" val="2736385833"/>
                    </a:ext>
                  </a:extLst>
                </a:gridCol>
                <a:gridCol w="846608">
                  <a:extLst>
                    <a:ext uri="{9D8B030D-6E8A-4147-A177-3AD203B41FA5}">
                      <a16:colId xmlns:a16="http://schemas.microsoft.com/office/drawing/2014/main" val="4018254666"/>
                    </a:ext>
                  </a:extLst>
                </a:gridCol>
              </a:tblGrid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准确度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2646350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8667667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708974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86367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810696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2531193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0.9376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8139030"/>
                  </a:ext>
                </a:extLst>
              </a:tr>
              <a:tr h="4111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0.9671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855683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8967071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3786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4866" y="2896649"/>
            <a:ext cx="12410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第一部分</a:t>
            </a:r>
            <a:endParaRPr lang="zh-CN" altLang="en-US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68865" y="289664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8865" y="36942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60342" y="2896649"/>
            <a:ext cx="2685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BACKGROUND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0342" y="3685635"/>
            <a:ext cx="1959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PROCESS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74977" y="29241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174977" y="371247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9754" y="33000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74977" y="333986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571265" y="3291506"/>
            <a:ext cx="3160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RESEARCH SITUATION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87753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结果总结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92204" y="286847"/>
            <a:ext cx="2823" cy="185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84225" y="170432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3895" y="1380142"/>
            <a:ext cx="52631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由表中数据可知，随着训练层数的增加，棉花分类准确率呈上升增长趋势，随后准确率开始出现下降，说明逐渐增加训练层数并不能保证分类准确率直线上升，本实验将在准确率最高的训练层数附近，即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8-13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层之间，继续寻找训练该模型最合适的训练层数。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32064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69149" y="16321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寻找最优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瓶颈层</a:t>
            </a:r>
          </a:p>
        </p:txBody>
      </p:sp>
      <p:sp>
        <p:nvSpPr>
          <p:cNvPr id="5" name="矩形 4"/>
          <p:cNvSpPr/>
          <p:nvPr/>
        </p:nvSpPr>
        <p:spPr>
          <a:xfrm>
            <a:off x="1166402" y="624114"/>
            <a:ext cx="6669408" cy="460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/>
              <a:t>重</a:t>
            </a:r>
            <a:r>
              <a:rPr lang="zh-CN" altLang="zh-CN" b="1" dirty="0"/>
              <a:t>训练</a:t>
            </a:r>
            <a:r>
              <a:rPr lang="en-US" altLang="zh-CN" b="1" dirty="0"/>
              <a:t>9-13</a:t>
            </a:r>
            <a:r>
              <a:rPr lang="zh-CN" altLang="zh-CN" b="1" dirty="0"/>
              <a:t>卷积层、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/>
              <a:t>96.33%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84961"/>
              </p:ext>
            </p:extLst>
          </p:nvPr>
        </p:nvGraphicFramePr>
        <p:xfrm>
          <a:off x="646881" y="1175727"/>
          <a:ext cx="7639868" cy="3670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3441">
                  <a:extLst>
                    <a:ext uri="{9D8B030D-6E8A-4147-A177-3AD203B41FA5}">
                      <a16:colId xmlns:a16="http://schemas.microsoft.com/office/drawing/2014/main" val="2127695359"/>
                    </a:ext>
                  </a:extLst>
                </a:gridCol>
                <a:gridCol w="746152">
                  <a:extLst>
                    <a:ext uri="{9D8B030D-6E8A-4147-A177-3AD203B41FA5}">
                      <a16:colId xmlns:a16="http://schemas.microsoft.com/office/drawing/2014/main" val="1661116154"/>
                    </a:ext>
                  </a:extLst>
                </a:gridCol>
                <a:gridCol w="753432">
                  <a:extLst>
                    <a:ext uri="{9D8B030D-6E8A-4147-A177-3AD203B41FA5}">
                      <a16:colId xmlns:a16="http://schemas.microsoft.com/office/drawing/2014/main" val="150852185"/>
                    </a:ext>
                  </a:extLst>
                </a:gridCol>
                <a:gridCol w="753432">
                  <a:extLst>
                    <a:ext uri="{9D8B030D-6E8A-4147-A177-3AD203B41FA5}">
                      <a16:colId xmlns:a16="http://schemas.microsoft.com/office/drawing/2014/main" val="421352461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357886173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1965738932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818423093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233226292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2753299532"/>
                    </a:ext>
                  </a:extLst>
                </a:gridCol>
                <a:gridCol w="851706">
                  <a:extLst>
                    <a:ext uri="{9D8B030D-6E8A-4147-A177-3AD203B41FA5}">
                      <a16:colId xmlns:a16="http://schemas.microsoft.com/office/drawing/2014/main" val="1842067847"/>
                    </a:ext>
                  </a:extLst>
                </a:gridCol>
              </a:tblGrid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7456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51901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0.9965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854006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0.9471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895870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0.9565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5755450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0.9777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79575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5941773"/>
                  </a:ext>
                </a:extLst>
              </a:tr>
              <a:tr h="45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0.9835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867452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7479451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69149" y="16609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寻找最优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瓶颈层</a:t>
            </a:r>
          </a:p>
        </p:txBody>
      </p:sp>
      <p:sp>
        <p:nvSpPr>
          <p:cNvPr id="5" name="矩形 4"/>
          <p:cNvSpPr/>
          <p:nvPr/>
        </p:nvSpPr>
        <p:spPr>
          <a:xfrm>
            <a:off x="1092105" y="704142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/>
              <a:t>重训练</a:t>
            </a:r>
            <a:r>
              <a:rPr lang="en-US" altLang="zh-CN" dirty="0"/>
              <a:t>10-13</a:t>
            </a:r>
            <a:r>
              <a:rPr lang="zh-CN" altLang="zh-CN" b="1" dirty="0" smtClean="0"/>
              <a:t>卷积</a:t>
            </a:r>
            <a:r>
              <a:rPr lang="zh-CN" altLang="zh-CN" b="1" dirty="0"/>
              <a:t>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 smtClean="0"/>
              <a:t>98.33</a:t>
            </a:r>
            <a:r>
              <a:rPr lang="en-US" altLang="zh-CN" b="1" dirty="0"/>
              <a:t>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78451"/>
              </p:ext>
            </p:extLst>
          </p:nvPr>
        </p:nvGraphicFramePr>
        <p:xfrm>
          <a:off x="646878" y="1248225"/>
          <a:ext cx="7559862" cy="3586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446">
                  <a:extLst>
                    <a:ext uri="{9D8B030D-6E8A-4147-A177-3AD203B41FA5}">
                      <a16:colId xmlns:a16="http://schemas.microsoft.com/office/drawing/2014/main" val="3638710029"/>
                    </a:ext>
                  </a:extLst>
                </a:gridCol>
                <a:gridCol w="738338">
                  <a:extLst>
                    <a:ext uri="{9D8B030D-6E8A-4147-A177-3AD203B41FA5}">
                      <a16:colId xmlns:a16="http://schemas.microsoft.com/office/drawing/2014/main" val="1170115861"/>
                    </a:ext>
                  </a:extLst>
                </a:gridCol>
                <a:gridCol w="745541">
                  <a:extLst>
                    <a:ext uri="{9D8B030D-6E8A-4147-A177-3AD203B41FA5}">
                      <a16:colId xmlns:a16="http://schemas.microsoft.com/office/drawing/2014/main" val="753578088"/>
                    </a:ext>
                  </a:extLst>
                </a:gridCol>
                <a:gridCol w="745541">
                  <a:extLst>
                    <a:ext uri="{9D8B030D-6E8A-4147-A177-3AD203B41FA5}">
                      <a16:colId xmlns:a16="http://schemas.microsoft.com/office/drawing/2014/main" val="489914236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419865175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1645911478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2429993445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3541794627"/>
                    </a:ext>
                  </a:extLst>
                </a:gridCol>
                <a:gridCol w="746442">
                  <a:extLst>
                    <a:ext uri="{9D8B030D-6E8A-4147-A177-3AD203B41FA5}">
                      <a16:colId xmlns:a16="http://schemas.microsoft.com/office/drawing/2014/main" val="460717112"/>
                    </a:ext>
                  </a:extLst>
                </a:gridCol>
                <a:gridCol w="842786">
                  <a:extLst>
                    <a:ext uri="{9D8B030D-6E8A-4147-A177-3AD203B41FA5}">
                      <a16:colId xmlns:a16="http://schemas.microsoft.com/office/drawing/2014/main" val="1439646046"/>
                    </a:ext>
                  </a:extLst>
                </a:gridCol>
              </a:tblGrid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169129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807955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0.9905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104395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0.9271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0380873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5514803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0362861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0.9741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9393130"/>
                  </a:ext>
                </a:extLst>
              </a:tr>
              <a:tr h="448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0.9824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002986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9823457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69149" y="179525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寻找最优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瓶颈层</a:t>
            </a:r>
          </a:p>
        </p:txBody>
      </p:sp>
      <p:sp>
        <p:nvSpPr>
          <p:cNvPr id="5" name="矩形 4"/>
          <p:cNvSpPr/>
          <p:nvPr/>
        </p:nvSpPr>
        <p:spPr>
          <a:xfrm>
            <a:off x="1092105" y="704142"/>
            <a:ext cx="6669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/>
              <a:t>重训练</a:t>
            </a:r>
            <a:r>
              <a:rPr lang="en-US" altLang="zh-CN" dirty="0" smtClean="0"/>
              <a:t>12-13</a:t>
            </a:r>
            <a:r>
              <a:rPr lang="zh-CN" altLang="zh-CN" b="1" dirty="0" smtClean="0"/>
              <a:t>卷积</a:t>
            </a:r>
            <a:r>
              <a:rPr lang="zh-CN" altLang="zh-CN" b="1" dirty="0"/>
              <a:t>层、</a:t>
            </a:r>
            <a:r>
              <a:rPr lang="en-US" altLang="zh-CN" b="1" dirty="0"/>
              <a:t>logits</a:t>
            </a:r>
            <a:r>
              <a:rPr lang="zh-CN" altLang="zh-CN" b="1" dirty="0"/>
              <a:t>层分类结果（测试集准确率</a:t>
            </a:r>
            <a:r>
              <a:rPr lang="en-US" altLang="zh-CN" b="1" dirty="0" smtClean="0"/>
              <a:t>96.67%</a:t>
            </a:r>
            <a:r>
              <a:rPr lang="zh-CN" altLang="zh-CN" b="1" dirty="0"/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63092"/>
              </p:ext>
            </p:extLst>
          </p:nvPr>
        </p:nvGraphicFramePr>
        <p:xfrm>
          <a:off x="515260" y="1248233"/>
          <a:ext cx="7634330" cy="3495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887">
                  <a:extLst>
                    <a:ext uri="{9D8B030D-6E8A-4147-A177-3AD203B41FA5}">
                      <a16:colId xmlns:a16="http://schemas.microsoft.com/office/drawing/2014/main" val="3954609822"/>
                    </a:ext>
                  </a:extLst>
                </a:gridCol>
                <a:gridCol w="745611">
                  <a:extLst>
                    <a:ext uri="{9D8B030D-6E8A-4147-A177-3AD203B41FA5}">
                      <a16:colId xmlns:a16="http://schemas.microsoft.com/office/drawing/2014/main" val="1299832096"/>
                    </a:ext>
                  </a:extLst>
                </a:gridCol>
                <a:gridCol w="752885">
                  <a:extLst>
                    <a:ext uri="{9D8B030D-6E8A-4147-A177-3AD203B41FA5}">
                      <a16:colId xmlns:a16="http://schemas.microsoft.com/office/drawing/2014/main" val="1073764206"/>
                    </a:ext>
                  </a:extLst>
                </a:gridCol>
                <a:gridCol w="752885">
                  <a:extLst>
                    <a:ext uri="{9D8B030D-6E8A-4147-A177-3AD203B41FA5}">
                      <a16:colId xmlns:a16="http://schemas.microsoft.com/office/drawing/2014/main" val="2741530778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160332167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4000168010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1968791075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3382858344"/>
                    </a:ext>
                  </a:extLst>
                </a:gridCol>
                <a:gridCol w="753795">
                  <a:extLst>
                    <a:ext uri="{9D8B030D-6E8A-4147-A177-3AD203B41FA5}">
                      <a16:colId xmlns:a16="http://schemas.microsoft.com/office/drawing/2014/main" val="3998862332"/>
                    </a:ext>
                  </a:extLst>
                </a:gridCol>
                <a:gridCol w="851087">
                  <a:extLst>
                    <a:ext uri="{9D8B030D-6E8A-4147-A177-3AD203B41FA5}">
                      <a16:colId xmlns:a16="http://schemas.microsoft.com/office/drawing/2014/main" val="4079713408"/>
                    </a:ext>
                  </a:extLst>
                </a:gridCol>
              </a:tblGrid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标签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</a:rPr>
                        <a:t>总</a:t>
                      </a:r>
                      <a:r>
                        <a:rPr lang="zh-CN" sz="1600" kern="100" dirty="0" smtClean="0">
                          <a:effectLst/>
                        </a:rPr>
                        <a:t>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9321004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788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0.9271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394463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0.9847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7634730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7463987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570592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023607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0.9518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7632528"/>
                  </a:ext>
                </a:extLst>
              </a:tr>
              <a:tr h="436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0.9918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280710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810364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6" y="193263"/>
            <a:ext cx="13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73432" y="208634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文件固化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73432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40" name="图片 3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1" t="-1791" r="54176" b="1791"/>
          <a:stretch/>
        </p:blipFill>
        <p:spPr>
          <a:xfrm>
            <a:off x="515257" y="832669"/>
            <a:ext cx="2503170" cy="6381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4214" y="1601534"/>
            <a:ext cx="38784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保存完整训练信息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避免信息丢失重新训练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便于对模型调试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保存</a:t>
            </a:r>
            <a:r>
              <a:rPr lang="zh-CN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大量信息，不易进行</a:t>
            </a:r>
            <a:r>
              <a:rPr lang="zh-CN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移植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856694" y="3028138"/>
            <a:ext cx="244570" cy="9508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9032" y="4082137"/>
            <a:ext cx="4388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CKPT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文件固化</a:t>
            </a:r>
            <a:r>
              <a:rPr lang="en-US" altLang="zh-CN" sz="3200" b="1" kern="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Pb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文件</a:t>
            </a:r>
            <a:endParaRPr lang="en-US" altLang="zh-CN" sz="3200" b="1" kern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6" name="图片 4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33" y="806951"/>
            <a:ext cx="4392930" cy="1327785"/>
          </a:xfrm>
          <a:prstGeom prst="rect">
            <a:avLst/>
          </a:prstGeom>
        </p:spPr>
      </p:pic>
      <p:pic>
        <p:nvPicPr>
          <p:cNvPr id="47" name="图片 4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33" y="2484005"/>
            <a:ext cx="4392457" cy="1936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02450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7128" y="20322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端像素处理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745181" y="1027579"/>
            <a:ext cx="6964726" cy="2925454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152454" y="1053734"/>
            <a:ext cx="6648281" cy="290261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244348" y="871128"/>
            <a:ext cx="1658557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08684" y="3398268"/>
            <a:ext cx="1698565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639216" y="913021"/>
            <a:ext cx="1828588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800498" y="3396860"/>
            <a:ext cx="1828246" cy="712624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555735" y="332167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3117000" y="1295828"/>
            <a:ext cx="2817269" cy="269767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5" name="同心圆 1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92112" y="760412"/>
              <a:ext cx="3825877" cy="382587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32663" y="4093717"/>
            <a:ext cx="26071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相机实时捕捉画面、相册读取图片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864661" y="3986225"/>
            <a:ext cx="44670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相机实时捕捉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的画面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camera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对象，需要进行像素解码为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bitmap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格式，并旋转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度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551059" y="816090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1627966" y="337626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8202826" y="3371614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8136871" y="875119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4" name="TextBox 24"/>
          <p:cNvSpPr txBox="1"/>
          <p:nvPr/>
        </p:nvSpPr>
        <p:spPr>
          <a:xfrm>
            <a:off x="3701255" y="2246757"/>
            <a:ext cx="1912458" cy="649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像素处理                    </a:t>
            </a:r>
            <a:endParaRPr lang="en-US" altLang="zh-CN" sz="3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116"/>
          <p:cNvSpPr txBox="1"/>
          <p:nvPr/>
        </p:nvSpPr>
        <p:spPr>
          <a:xfrm>
            <a:off x="6792368" y="959201"/>
            <a:ext cx="1467481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bitmap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116"/>
          <p:cNvSpPr txBox="1"/>
          <p:nvPr/>
        </p:nvSpPr>
        <p:spPr>
          <a:xfrm>
            <a:off x="385492" y="3449381"/>
            <a:ext cx="160065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回调函数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116"/>
          <p:cNvSpPr txBox="1"/>
          <p:nvPr/>
        </p:nvSpPr>
        <p:spPr>
          <a:xfrm>
            <a:off x="6911376" y="3444786"/>
            <a:ext cx="171719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像素解码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116"/>
          <p:cNvSpPr txBox="1"/>
          <p:nvPr/>
        </p:nvSpPr>
        <p:spPr>
          <a:xfrm>
            <a:off x="647318" y="818148"/>
            <a:ext cx="88891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权限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116"/>
          <p:cNvSpPr txBox="1"/>
          <p:nvPr/>
        </p:nvSpPr>
        <p:spPr>
          <a:xfrm>
            <a:off x="6343039" y="1522392"/>
            <a:ext cx="30908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相机捕捉画面与相册读取的数据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最终为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bitmap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格式，模型输入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224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224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float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116"/>
          <p:cNvSpPr txBox="1"/>
          <p:nvPr/>
        </p:nvSpPr>
        <p:spPr>
          <a:xfrm>
            <a:off x="139993" y="1627272"/>
            <a:ext cx="260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打开相机与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读取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相册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均需要获取用户权限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17272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87863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像素处理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7"/>
          <a:stretch/>
        </p:blipFill>
        <p:spPr>
          <a:xfrm>
            <a:off x="120148" y="847995"/>
            <a:ext cx="4331970" cy="2357196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48" y="3241444"/>
            <a:ext cx="5014075" cy="181061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23329"/>
            <a:ext cx="4239623" cy="18280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35868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58824" y="1925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模型接口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745181" y="1027579"/>
            <a:ext cx="6964726" cy="2925454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152454" y="1053734"/>
            <a:ext cx="6648281" cy="290261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488273" y="871128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48975" y="3465053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053172" y="913021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823464" y="3509705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555735" y="332167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3117000" y="1295828"/>
            <a:ext cx="2817269" cy="269767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5" name="同心圆 1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92112" y="760412"/>
              <a:ext cx="3825877" cy="382587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85484" y="1651405"/>
            <a:ext cx="260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实例化该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可以获取工程目录下的模型、分类标签等资源文件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44348" y="4244975"/>
            <a:ext cx="2448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函数用来组织数据输入模型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551059" y="816090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1627966" y="337626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7881495" y="3471559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8136871" y="875119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4" name="TextBox 24"/>
          <p:cNvSpPr txBox="1"/>
          <p:nvPr/>
        </p:nvSpPr>
        <p:spPr>
          <a:xfrm>
            <a:off x="3466498" y="1985015"/>
            <a:ext cx="2299235" cy="1217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b="1" dirty="0" err="1" smtClean="0"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 Mobile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库</a:t>
            </a:r>
            <a:endParaRPr lang="en-US" altLang="zh-CN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116"/>
          <p:cNvSpPr txBox="1"/>
          <p:nvPr/>
        </p:nvSpPr>
        <p:spPr>
          <a:xfrm>
            <a:off x="7147931" y="1001145"/>
            <a:ext cx="123863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run()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116"/>
          <p:cNvSpPr txBox="1"/>
          <p:nvPr/>
        </p:nvSpPr>
        <p:spPr>
          <a:xfrm>
            <a:off x="432156" y="933736"/>
            <a:ext cx="142126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对象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116"/>
          <p:cNvSpPr txBox="1"/>
          <p:nvPr/>
        </p:nvSpPr>
        <p:spPr>
          <a:xfrm>
            <a:off x="584401" y="3509705"/>
            <a:ext cx="117092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eed()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116"/>
          <p:cNvSpPr txBox="1"/>
          <p:nvPr/>
        </p:nvSpPr>
        <p:spPr>
          <a:xfrm>
            <a:off x="6934151" y="3531260"/>
            <a:ext cx="117092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etch()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116"/>
          <p:cNvSpPr txBox="1"/>
          <p:nvPr/>
        </p:nvSpPr>
        <p:spPr>
          <a:xfrm>
            <a:off x="6256164" y="1651405"/>
            <a:ext cx="260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该函数用于执行从输入到输出节点的计算过程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116"/>
          <p:cNvSpPr txBox="1"/>
          <p:nvPr/>
        </p:nvSpPr>
        <p:spPr>
          <a:xfrm>
            <a:off x="6256164" y="4153721"/>
            <a:ext cx="26071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函数用于获取模型计算值并显示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116"/>
          <p:cNvSpPr txBox="1"/>
          <p:nvPr/>
        </p:nvSpPr>
        <p:spPr>
          <a:xfrm>
            <a:off x="3026179" y="4056800"/>
            <a:ext cx="3352687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封装成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TFModelUtil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工具类对外提供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Map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类型的接口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00924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87863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模型接口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3" y="1933983"/>
            <a:ext cx="4694035" cy="3209517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/>
          <a:stretch/>
        </p:blipFill>
        <p:spPr bwMode="auto">
          <a:xfrm>
            <a:off x="329202" y="676376"/>
            <a:ext cx="4242798" cy="11867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40" y="676376"/>
            <a:ext cx="3594303" cy="2192398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"/>
          <a:stretch/>
        </p:blipFill>
        <p:spPr bwMode="auto">
          <a:xfrm>
            <a:off x="4983919" y="2959100"/>
            <a:ext cx="3736975" cy="218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598957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0824" y="192540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9" name="图片 2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55" y="1016493"/>
            <a:ext cx="6435089" cy="37346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951059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719075" y="1449610"/>
            <a:ext cx="2484639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战略物资一旦因贸易摩擦、资源匮乏、环境污染等原因缺乏时，将无法得到及时供给，给国家经济安全造成重要威胁。棉花作为战略物资，其品级直接决定进出口贸易价格，也因此是我国实施宏观调控的参考商品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3416300" y="838802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棉花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55" name="组合 2"/>
          <p:cNvGrpSpPr>
            <a:grpSpLocks/>
          </p:cNvGrpSpPr>
          <p:nvPr/>
        </p:nvGrpSpPr>
        <p:grpSpPr bwMode="auto">
          <a:xfrm>
            <a:off x="2747402" y="982810"/>
            <a:ext cx="3579812" cy="142875"/>
            <a:chOff x="0" y="0"/>
            <a:chExt cx="3580582" cy="158874"/>
          </a:xfrm>
        </p:grpSpPr>
        <p:grpSp>
          <p:nvGrpSpPr>
            <p:cNvPr id="6156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6157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8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9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60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6161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299944" y="3637074"/>
            <a:ext cx="2185594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" name="圆角矩形 3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题背景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53602" y="19923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棉花品级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542106" y="3652846"/>
            <a:ext cx="2185594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0" name="圆角矩形 4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00572" y="3658837"/>
            <a:ext cx="2185594" cy="1224902"/>
            <a:chOff x="6059464" y="3524926"/>
            <a:chExt cx="2185594" cy="1224902"/>
          </a:xfrm>
        </p:grpSpPr>
        <p:grpSp>
          <p:nvGrpSpPr>
            <p:cNvPr id="53" name="组合 52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圆角矩形 5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4351928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TextBox 87"/>
            <p:cNvSpPr>
              <a:spLocks noChangeArrowheads="1"/>
            </p:cNvSpPr>
            <p:nvPr/>
          </p:nvSpPr>
          <p:spPr bwMode="auto">
            <a:xfrm>
              <a:off x="6191917" y="3902869"/>
              <a:ext cx="190747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战略物资</a:t>
              </a:r>
              <a:endParaRPr lang="en-US" altLang="zh-CN" sz="3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2" name="TextBox 87"/>
          <p:cNvSpPr>
            <a:spLocks noChangeArrowheads="1"/>
          </p:cNvSpPr>
          <p:nvPr/>
        </p:nvSpPr>
        <p:spPr bwMode="auto">
          <a:xfrm>
            <a:off x="3689317" y="4019075"/>
            <a:ext cx="190747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品级鉴定</a:t>
            </a:r>
            <a:endParaRPr lang="en-US" altLang="zh-CN" sz="3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3" name="TextBox 87"/>
          <p:cNvSpPr>
            <a:spLocks noChangeArrowheads="1"/>
          </p:cNvSpPr>
          <p:nvPr/>
        </p:nvSpPr>
        <p:spPr bwMode="auto">
          <a:xfrm>
            <a:off x="6439003" y="4036780"/>
            <a:ext cx="190747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交叉</a:t>
            </a:r>
            <a:r>
              <a:rPr lang="zh-CN" altLang="en-US" sz="3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学科</a:t>
            </a:r>
            <a:endParaRPr lang="en-US" altLang="zh-CN" sz="3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9" name="TextBox 41"/>
          <p:cNvSpPr>
            <a:spLocks noChangeArrowheads="1"/>
          </p:cNvSpPr>
          <p:nvPr/>
        </p:nvSpPr>
        <p:spPr bwMode="auto">
          <a:xfrm>
            <a:off x="3416300" y="1447442"/>
            <a:ext cx="2568182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国现阶段棉花品级鉴定主要依靠人工检验，辅助仪器检验。但人工鉴定受光照、检验人员经验等多种因素影响，给棉花品级评定造成不同程度的误差；仪器质检对环境要求较高，且鉴定结果与人工品级存在较大的误差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" name="TextBox 41"/>
          <p:cNvSpPr>
            <a:spLocks noChangeArrowheads="1"/>
          </p:cNvSpPr>
          <p:nvPr/>
        </p:nvSpPr>
        <p:spPr bwMode="auto">
          <a:xfrm>
            <a:off x="6108650" y="1449256"/>
            <a:ext cx="2568182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交叉学科的逐渐开展为农学领域应用计算机技术奠定基础。例如通过监测分析农作物的生长状态，不断调整种植环境等条件提高收成。这些技术在现实应用中不断积累，为从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图像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角度进行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棉花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品级鉴定提供一定的参考。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5762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40888" y="1466499"/>
            <a:ext cx="131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第五部分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8518" y="1757459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65443" y="255301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问题难点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65443" y="29996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26686" y="2562840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DIFFICULTIES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6686" y="3004546"/>
            <a:ext cx="188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 SUMMARY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71555" y="25805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171555" y="301787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465443" y="345523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26686" y="3446252"/>
            <a:ext cx="133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71555" y="348361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3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问题难点</a:t>
            </a:r>
            <a:endParaRPr lang="en-US" alt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2946" y="208110"/>
            <a:ext cx="1888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DIFFICULTIES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73433" y="29156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2018" y="2960176"/>
            <a:ext cx="20409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参缺乏经验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75500" y="2920604"/>
            <a:ext cx="23391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端环境配置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4268" y="1633454"/>
            <a:ext cx="23391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数据集相似度高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34"/>
          <p:cNvSpPr/>
          <p:nvPr/>
        </p:nvSpPr>
        <p:spPr>
          <a:xfrm rot="10800000">
            <a:off x="3271788" y="1248229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5400000">
            <a:off x="3475991" y="2475297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34"/>
          <p:cNvSpPr/>
          <p:nvPr/>
        </p:nvSpPr>
        <p:spPr>
          <a:xfrm>
            <a:off x="4703672" y="2309902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 rot="16200000">
            <a:off x="4508274" y="1051285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3" name="TextBox 52"/>
          <p:cNvSpPr txBox="1"/>
          <p:nvPr/>
        </p:nvSpPr>
        <p:spPr>
          <a:xfrm>
            <a:off x="5883134" y="1658484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数据集规模小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31713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en-US" alt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2287" y="21516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与不足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183754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96160" y="91294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图像层面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方便经济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具有一定的参考价值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6160" y="2571750"/>
            <a:ext cx="478207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实时检测分类结果变化</a:t>
            </a:r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较大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只适用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android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移动端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算法优化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66594" y="1262013"/>
            <a:ext cx="984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</a:p>
        </p:txBody>
      </p:sp>
      <p:sp>
        <p:nvSpPr>
          <p:cNvPr id="31" name="矩形 30"/>
          <p:cNvSpPr/>
          <p:nvPr/>
        </p:nvSpPr>
        <p:spPr>
          <a:xfrm>
            <a:off x="1566594" y="3325802"/>
            <a:ext cx="984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81635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443719" y="872806"/>
            <a:ext cx="64367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大学生活即将结束，在此，我要感谢所有教导我的老师和陪伴我一齐成长的同学，他们在我的大学生涯给予了很大的帮助。本论文能够顺利完成，要特别感谢我的导师董军宇老师与高颖学姐，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董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老师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对该论文从选题，构思到最后定稿的各个环节给予细心指引与教导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高颖学姐对我有关毕业设计出现的疑惑进行耐心解答，使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我得以最终完成毕业论文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设计！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最后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，我要向百忙之中抽时间对本文进行审阅，评议和参与本人论文答辩的各位老师表示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感谢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感谢语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9586" y="213164"/>
            <a:ext cx="1533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988179" y="30208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71746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885522" y="1556658"/>
            <a:ext cx="1630575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600" b="1" dirty="0" smtClean="0">
                <a:solidFill>
                  <a:srgbClr val="C00000"/>
                </a:solidFill>
                <a:latin typeface="微软雅黑" pitchFamily="34" charset="-122"/>
                <a:ea typeface="造字工房俊雅锐宋体验版常规体" pitchFamily="50" charset="-122"/>
              </a:rPr>
              <a:t>THANKS</a:t>
            </a:r>
            <a:endParaRPr lang="zh-CN" altLang="en-US" sz="2600" b="1" dirty="0">
              <a:solidFill>
                <a:srgbClr val="C00000"/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56176" y="3194025"/>
            <a:ext cx="25442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00" dirty="0" smtClean="0">
                <a:latin typeface="微软雅黑" pitchFamily="34" charset="-122"/>
                <a:ea typeface="微软雅黑" pitchFamily="34" charset="-122"/>
              </a:rPr>
              <a:t>演示完毕</a:t>
            </a:r>
            <a:endParaRPr lang="en-US" altLang="zh-CN" sz="4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600" dirty="0" smtClean="0">
                <a:latin typeface="微软雅黑" pitchFamily="34" charset="-122"/>
                <a:ea typeface="微软雅黑" pitchFamily="34" charset="-122"/>
              </a:rPr>
              <a:t>感谢观看</a:t>
            </a:r>
            <a:endParaRPr lang="en-US" altLang="zh-CN" sz="4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16028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949" y="-9092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9430" y="1905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品级分类现状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7" name="空心弧 36"/>
          <p:cNvSpPr/>
          <p:nvPr/>
        </p:nvSpPr>
        <p:spPr>
          <a:xfrm rot="5400000">
            <a:off x="386026" y="140685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446688" y="1320713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 bwMode="auto">
          <a:xfrm>
            <a:off x="3380040" y="3498714"/>
            <a:ext cx="59348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914948" y="868462"/>
            <a:ext cx="3331295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美国自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1991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年便开始使用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HVI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设备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检测棉花相关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指标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后续又开发了其他设备用于检测棉纤维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4932040" y="1369458"/>
            <a:ext cx="3043238" cy="29597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endParaRPr lang="en-US" altLang="zh-CN" sz="1000" dirty="0"/>
          </a:p>
        </p:txBody>
      </p:sp>
      <p:sp>
        <p:nvSpPr>
          <p:cNvPr id="47" name="椭圆 46"/>
          <p:cNvSpPr/>
          <p:nvPr/>
        </p:nvSpPr>
        <p:spPr>
          <a:xfrm>
            <a:off x="2219513" y="1104235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3062020" y="3328621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4914947" y="2079640"/>
            <a:ext cx="3696703" cy="923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 smtClean="0"/>
              <a:t>山东出入境检验检疫局使用</a:t>
            </a:r>
            <a:r>
              <a:rPr lang="zh-CN" altLang="en-US" sz="1800" b="1" dirty="0"/>
              <a:t>度量</a:t>
            </a:r>
            <a:r>
              <a:rPr lang="zh-CN" altLang="en-US" sz="1800" b="1" dirty="0" smtClean="0"/>
              <a:t>学习等技术，将</a:t>
            </a:r>
            <a:r>
              <a:rPr lang="zh-CN" altLang="en-US" sz="1800" b="1" dirty="0"/>
              <a:t>棉花图像分类的误差率</a:t>
            </a:r>
            <a:r>
              <a:rPr lang="zh-CN" altLang="en-US" sz="1800" b="1" dirty="0" smtClean="0"/>
              <a:t>减小</a:t>
            </a:r>
            <a:r>
              <a:rPr lang="en-US" altLang="zh-CN" sz="1800" b="1" dirty="0" smtClean="0"/>
              <a:t>1.32%</a:t>
            </a:r>
            <a:endParaRPr lang="en-US" altLang="zh-CN" sz="1800" b="1" dirty="0"/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4914948" y="3048188"/>
            <a:ext cx="3696703" cy="1200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/>
              <a:t>北京工业大学信息部</a:t>
            </a:r>
            <a:r>
              <a:rPr lang="zh-CN" altLang="en-US" sz="1800" b="1" dirty="0" smtClean="0"/>
              <a:t>使用图像分割、目标检测、</a:t>
            </a:r>
            <a:r>
              <a:rPr lang="en-US" altLang="zh-CN" sz="1800" b="1" dirty="0" err="1" smtClean="0"/>
              <a:t>AlexNet</a:t>
            </a:r>
            <a:r>
              <a:rPr lang="zh-CN" altLang="en-US" sz="1800" b="1" dirty="0" smtClean="0"/>
              <a:t>分类</a:t>
            </a:r>
            <a:r>
              <a:rPr lang="zh-CN" altLang="en-US" sz="1800" b="1" dirty="0"/>
              <a:t>算法学习不同时期棉花图像特征</a:t>
            </a:r>
            <a:r>
              <a:rPr lang="zh-CN" altLang="en-US" sz="1800" b="1" dirty="0" smtClean="0"/>
              <a:t>，检测</a:t>
            </a:r>
            <a:r>
              <a:rPr lang="zh-CN" altLang="en-US" sz="1800" b="1" dirty="0"/>
              <a:t>棉花发育期。</a:t>
            </a:r>
            <a:endParaRPr lang="en-US" altLang="zh-CN" sz="1800" b="1" dirty="0"/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4914947" y="4251429"/>
            <a:ext cx="3696702" cy="923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/>
              <a:t>相关学者提出人工神经网络与模糊逻辑结合，使用</a:t>
            </a:r>
            <a:r>
              <a:rPr lang="en-US" altLang="zh-CN" sz="1800" b="1" dirty="0"/>
              <a:t>HVI</a:t>
            </a:r>
            <a:r>
              <a:rPr lang="zh-CN" altLang="en-US" sz="1800" b="1" dirty="0"/>
              <a:t>光纤测试训练神经模糊推理系统</a:t>
            </a:r>
            <a:endParaRPr lang="en-US" altLang="zh-CN" sz="1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2" y="2091354"/>
            <a:ext cx="2404990" cy="16834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3936198" y="882222"/>
            <a:ext cx="799089" cy="830997"/>
          </a:xfrm>
          <a:prstGeom prst="rect">
            <a:avLst/>
          </a:prstGeom>
          <a:solidFill>
            <a:srgbClr val="129589">
              <a:alpha val="48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仪器检测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3936198" y="3140513"/>
            <a:ext cx="799089" cy="830997"/>
          </a:xfrm>
          <a:prstGeom prst="rect">
            <a:avLst/>
          </a:prstGeom>
          <a:solidFill>
            <a:srgbClr val="129589">
              <a:alpha val="48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现代技术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02239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五角星 52"/>
          <p:cNvSpPr/>
          <p:nvPr/>
        </p:nvSpPr>
        <p:spPr>
          <a:xfrm>
            <a:off x="3427232" y="1547506"/>
            <a:ext cx="2165350" cy="2165350"/>
          </a:xfrm>
          <a:prstGeom prst="star5">
            <a:avLst/>
          </a:prstGeom>
          <a:noFill/>
          <a:ln w="76200"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3927177" y="2128779"/>
            <a:ext cx="1218704" cy="1218704"/>
            <a:chOff x="3962648" y="2819400"/>
            <a:chExt cx="1218704" cy="1218704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3" y="760413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4096080" y="2903428"/>
              <a:ext cx="108234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spc="3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深度</a:t>
              </a:r>
              <a:endParaRPr lang="en-US" altLang="zh-CN" sz="3200" spc="3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  <a:p>
              <a:r>
                <a:rPr lang="zh-CN" altLang="en-US" sz="3200" spc="3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学习</a:t>
              </a:r>
              <a:endParaRPr lang="zh-CN" altLang="en-US" sz="32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2924485" y="202799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154838" y="103104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399437" y="202799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907843" y="3471060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414486" y="3458360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72192" y="119699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解决了传统机器学习的</a:t>
            </a:r>
            <a:endParaRPr lang="en-US" altLang="zh-CN" sz="2400" dirty="0" smtClean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特征提取的瓶颈问题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229229" y="189565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代表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算法</a:t>
            </a:r>
            <a:r>
              <a:rPr lang="en-US" altLang="zh-CN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CNN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在图像领域成就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突出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386519" y="4362234"/>
            <a:ext cx="5949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学习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工具众多，</a:t>
            </a:r>
            <a:r>
              <a:rPr lang="en-US" altLang="zh-CN" sz="2400" dirty="0" err="1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TensorFlow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活跃度非常高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9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2394230" y="2103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技术保障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07984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4347" y="1873428"/>
            <a:ext cx="1423450" cy="142345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16403" y="2407528"/>
            <a:ext cx="1223538" cy="368530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330200" y="1253351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87755" y="99141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72035" y="238852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07" y="743844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82700" y="363204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7000" y="2190808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endParaRPr lang="en-US" altLang="zh-CN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过程</a:t>
            </a: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0261" y="755225"/>
            <a:ext cx="40467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参考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深度学习、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教程及文献资料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，搭建环境、调试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代码，熟悉使用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模型训练的工作流程，在实践中掌握该实验的基本理论知识。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77807" y="1408317"/>
            <a:ext cx="1918475" cy="2520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使用迁移学习，训练卷积神经网络</a:t>
            </a:r>
            <a:r>
              <a:rPr lang="en-US" altLang="zh-CN" b="1" dirty="0" err="1" smtClean="0">
                <a:latin typeface="微软雅黑" pitchFamily="34" charset="-122"/>
                <a:ea typeface="微软雅黑" pitchFamily="34" charset="-122"/>
              </a:rPr>
              <a:t>MobileNet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学习不同品级棉花特征，部署移动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端棉花图像自动分级系统。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2330200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9"/>
          <p:cNvSpPr txBox="1"/>
          <p:nvPr/>
        </p:nvSpPr>
        <p:spPr>
          <a:xfrm>
            <a:off x="2386968" y="218322"/>
            <a:ext cx="2824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PROCESS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5568968" y="2176220"/>
            <a:ext cx="347140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阅读官方训练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mobileNet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模型实现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flower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分类器代码，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熟悉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原始图像处理、模型参数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配置，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并将模型成功部署在移动端，掌握实验整体流程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4985340" y="3749890"/>
            <a:ext cx="364340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处理棉花原始图像，输入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对比分析不同实验条件下的模型分类精度，使用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进行移动端的部署配置。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11976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第二部分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63167" y="25474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卷积池化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40511" y="2547451"/>
            <a:ext cx="299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 POOL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098923" y="261501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7"/>
          <p:cNvSpPr txBox="1"/>
          <p:nvPr/>
        </p:nvSpPr>
        <p:spPr>
          <a:xfrm>
            <a:off x="4463167" y="29290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4243" y="301537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9"/>
          <p:cNvSpPr txBox="1"/>
          <p:nvPr/>
        </p:nvSpPr>
        <p:spPr>
          <a:xfrm>
            <a:off x="6024813" y="29290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0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卷积池化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40824" y="19774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" y="731260"/>
            <a:ext cx="4613924" cy="40443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95148" y="683205"/>
            <a:ext cx="29843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局部感知视野，相邻的像素联系紧密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共享卷积核，大大缩小了参数规模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多卷积核提取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了不同层次的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特征，例如颜色特征、纹理特征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8653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2358</Words>
  <Application>Microsoft Office PowerPoint</Application>
  <PresentationFormat>全屏显示(16:9)</PresentationFormat>
  <Paragraphs>1064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等线 Light</vt:lpstr>
      <vt:lpstr>造字工房劲黑（非商用）常规体</vt:lpstr>
      <vt:lpstr>宋体</vt:lpstr>
      <vt:lpstr>Times New Roman</vt:lpstr>
      <vt:lpstr>微软雅黑</vt:lpstr>
      <vt:lpstr>Calibri</vt:lpstr>
      <vt:lpstr>Arial</vt:lpstr>
      <vt:lpstr>方正兰亭细黑_GBK</vt:lpstr>
      <vt:lpstr>Watford DB</vt:lpstr>
      <vt:lpstr>造字工房俊雅锐宋体验版常规体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</dc:title>
  <dc:creator>User</dc:creator>
  <cp:lastModifiedBy>张雪冰</cp:lastModifiedBy>
  <cp:revision>151</cp:revision>
  <dcterms:created xsi:type="dcterms:W3CDTF">2015-01-23T04:02:45Z</dcterms:created>
  <dcterms:modified xsi:type="dcterms:W3CDTF">2019-06-04T03:36:02Z</dcterms:modified>
</cp:coreProperties>
</file>